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5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5BB6-0CA3-4CBF-963F-3031D651BE5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FE3C-32E1-4659-BE10-678AF589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uperprof.com.br/" TargetMode="External"/><Relationship Id="rId4" Type="http://schemas.openxmlformats.org/officeDocument/2006/relationships/hyperlink" Target="http://www.thiagomelo.mus.br/wp-content/uploads/2018/02/Partes-e-Manuten%C3%A7%C3%A3io-do-Violino-Wagner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1609" TargetMode="External"/><Relationship Id="rId3" Type="http://schemas.openxmlformats.org/officeDocument/2006/relationships/hyperlink" Target="https://pt.wikipedia.org/wiki/Sal%C3%B2" TargetMode="External"/><Relationship Id="rId7" Type="http://schemas.openxmlformats.org/officeDocument/2006/relationships/hyperlink" Target="https://pt.wikipedia.org/wiki/14_de_abr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1540" TargetMode="External"/><Relationship Id="rId5" Type="http://schemas.openxmlformats.org/officeDocument/2006/relationships/hyperlink" Target="https://pt.wikipedia.org/wiki/20_de_maio#Nascimentos" TargetMode="External"/><Relationship Id="rId10" Type="http://schemas.openxmlformats.org/officeDocument/2006/relationships/hyperlink" Target="https://pt.wikipedia.org/wiki/Lago_de_Garda" TargetMode="External"/><Relationship Id="rId4" Type="http://schemas.openxmlformats.org/officeDocument/2006/relationships/hyperlink" Target="https://pt.wikipedia.org/wiki/It%C3%A1lia" TargetMode="External"/><Relationship Id="rId9" Type="http://schemas.openxmlformats.org/officeDocument/2006/relationships/hyperlink" Target="https://pt.wikipedia.org/wiki/Luthi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592" y="2157984"/>
            <a:ext cx="4431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História do Violino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62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0369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grandes</a:t>
            </a:r>
            <a:r>
              <a:rPr lang="en-US" sz="4000" dirty="0" smtClean="0"/>
              <a:t> </a:t>
            </a:r>
            <a:r>
              <a:rPr lang="en-US" sz="4000" dirty="0" err="1" smtClean="0"/>
              <a:t>composições</a:t>
            </a:r>
            <a:r>
              <a:rPr lang="en-US" sz="4000" dirty="0" smtClean="0"/>
              <a:t> do </a:t>
            </a:r>
            <a:r>
              <a:rPr lang="en-US" sz="4000" dirty="0" err="1" smtClean="0"/>
              <a:t>século</a:t>
            </a:r>
            <a:r>
              <a:rPr lang="en-US" sz="4000" dirty="0" smtClean="0"/>
              <a:t> XVII</a:t>
            </a:r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No século XVII, o violino tornou-se o instrumento de excelência das orquestras, já que compositores como </a:t>
            </a:r>
            <a:r>
              <a:rPr lang="pt-BR" sz="2000" dirty="0" err="1" smtClean="0"/>
              <a:t>Monteverdi</a:t>
            </a:r>
            <a:r>
              <a:rPr lang="pt-BR" sz="2000" dirty="0" smtClean="0"/>
              <a:t> usaram regularmente em suas composições.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 smtClean="0"/>
              <a:t>Monteverdi</a:t>
            </a:r>
            <a:r>
              <a:rPr lang="pt-BR" sz="2000" dirty="0" smtClean="0"/>
              <a:t> é o primeiro a usar o violino em sua ópera Orfeu e é reconhecido como um dos maiores violinistas da história. O músico estava em contato regular com os filhos de Andréa </a:t>
            </a:r>
            <a:r>
              <a:rPr lang="pt-BR" sz="2000" dirty="0" err="1" smtClean="0"/>
              <a:t>Amati</a:t>
            </a:r>
            <a:r>
              <a:rPr lang="pt-BR" sz="2000" dirty="0" smtClean="0"/>
              <a:t>, os </a:t>
            </a:r>
            <a:r>
              <a:rPr lang="pt-BR" sz="2000" dirty="0" err="1" smtClean="0"/>
              <a:t>luthiers</a:t>
            </a:r>
            <a:r>
              <a:rPr lang="pt-BR" sz="2000" dirty="0" smtClean="0"/>
              <a:t> da orquestra do rei Henrique IV da França.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chegada da sonata e do concerto fará do violino um elemento importante, se não indispensável nas novas composições do século XVII.</a:t>
            </a:r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19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0369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 </a:t>
            </a:r>
            <a:r>
              <a:rPr lang="en-US" sz="4000" dirty="0" err="1" smtClean="0"/>
              <a:t>século</a:t>
            </a:r>
            <a:r>
              <a:rPr lang="en-US" sz="4000" dirty="0" smtClean="0"/>
              <a:t> XVII</a:t>
            </a:r>
          </a:p>
          <a:p>
            <a:endParaRPr lang="en-US" sz="4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técnica do violino continua a se desenvolver no século XVIII.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Isso acontece graças às obras de músicos como Vivaldi, Locatelli e </a:t>
            </a:r>
            <a:r>
              <a:rPr lang="pt-BR" sz="2000" dirty="0" err="1" smtClean="0"/>
              <a:t>Tartini</a:t>
            </a:r>
            <a:r>
              <a:rPr lang="pt-BR" sz="2000" dirty="0" smtClean="0"/>
              <a:t>. Este século é marcado pelo período clássico. Descobrimos então Amadeus Mozart, que escreveu muitas sonatas para violino.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violino se estabelece nas orquestras. Os maestros eram, em sua maioria, violinistas reconhecidos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cidade de Paris torna-se neste século um ponto de encontro para os violinistas europeus. Mozart passará muito tempo compondo na cidade.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É também neste século que Antonio Vivaldi compõe sua famosa obra "As Quatro Estações“ Composto em 1723,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violino continua a firmar seu lugar no século XVIII.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</a:t>
            </a:r>
            <a:r>
              <a:rPr lang="pt-BR" sz="2000" dirty="0" smtClean="0"/>
              <a:t> aparência do violino muda um pouco em sua fabricação. De fato, o aumento do uso do instrumento junta compositores e músicos para buscar o melhor estilo de violino.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 smtClean="0"/>
              <a:t>Luthiers</a:t>
            </a:r>
            <a:r>
              <a:rPr lang="pt-BR" sz="2000" dirty="0" smtClean="0"/>
              <a:t> alongaram o braço, a barra harmônica e o diâmetro da alma, peça estratégica para a qualidade sonora e equilíbrio entre graves e agudos do instrumento.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39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0369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dirty="0" err="1" smtClean="0"/>
              <a:t>historia</a:t>
            </a:r>
            <a:r>
              <a:rPr lang="en-US" sz="4000" dirty="0" smtClean="0"/>
              <a:t> </a:t>
            </a:r>
            <a:r>
              <a:rPr lang="en-US" sz="4000" dirty="0" err="1" smtClean="0"/>
              <a:t>contemporânea</a:t>
            </a:r>
            <a:r>
              <a:rPr lang="en-US" sz="4000" dirty="0" smtClean="0"/>
              <a:t> do Violino</a:t>
            </a:r>
          </a:p>
          <a:p>
            <a:endParaRPr lang="en-US" sz="4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Ainda é um instrumento bastante estudado.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</a:t>
            </a:r>
            <a:r>
              <a:rPr lang="pt-BR" sz="2000" dirty="0" smtClean="0"/>
              <a:t>le é muitas vezes conotado como um instrumento pertencente à classe mais alta, longe de seu início popular. Seu preço e longos anos de prática para que seja bem tocado desencorajam alguns.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</a:t>
            </a:r>
            <a:r>
              <a:rPr lang="pt-BR" sz="2000" dirty="0" smtClean="0"/>
              <a:t>mbora fosse necessário usar um </a:t>
            </a:r>
            <a:r>
              <a:rPr lang="pt-BR" sz="2000" dirty="0" err="1" smtClean="0"/>
              <a:t>luthier</a:t>
            </a:r>
            <a:r>
              <a:rPr lang="pt-BR" sz="2000" dirty="0" smtClean="0"/>
              <a:t> antes, agora é possível adquirir o instrumento inclusive na versão elétrica.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nascimento do violino elétrico no século XX marca um novo ponto de mudança no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Agora é possível integrar este instrumento em composições mais populares, como bandas de rock, pop ou </a:t>
            </a:r>
            <a:r>
              <a:rPr lang="pt-BR" sz="2000" dirty="0" err="1" smtClean="0"/>
              <a:t>folk</a:t>
            </a:r>
            <a:r>
              <a:rPr lang="pt-BR" sz="2000" dirty="0" smtClean="0"/>
              <a:t>, por exemplo. O violino elétrico pode ostentar novas formas, mais originais que as demais.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André </a:t>
            </a:r>
            <a:r>
              <a:rPr lang="pt-BR" sz="2000" dirty="0" err="1" smtClean="0"/>
              <a:t>Rieu</a:t>
            </a:r>
            <a:r>
              <a:rPr lang="pt-BR" sz="2000" dirty="0" smtClean="0"/>
              <a:t>, maestro e violinista explora bem o violino. Em seus concertos, sempre grandiosos, ele une músicas clássicas a um repertório de obras contemporâneas e fora do circuito habitual. Ele mostra como é possível trazer músicas que geram boas lembranças usando o violino apresentando o instrumento para um novo público.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04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392" y="694944"/>
            <a:ext cx="110368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Referências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2400" dirty="0" smtClean="0">
                <a:hlinkClick r:id="rId3"/>
              </a:rPr>
              <a:t>https://pt.wikipedia.org/wiki/Violino</a:t>
            </a:r>
          </a:p>
          <a:p>
            <a:r>
              <a:rPr lang="en-US" sz="2400" dirty="0" smtClean="0">
                <a:hlinkClick r:id="rId3"/>
              </a:rPr>
              <a:t>www.britannica.com</a:t>
            </a:r>
            <a:r>
              <a:rPr lang="en-US" sz="2400" dirty="0" smtClean="0"/>
              <a:t> (</a:t>
            </a:r>
            <a:r>
              <a:rPr lang="en-US" sz="2400" dirty="0" err="1" smtClean="0"/>
              <a:t>Enciclopedia</a:t>
            </a:r>
            <a:r>
              <a:rPr lang="en-US" sz="2400" dirty="0" smtClean="0"/>
              <a:t> </a:t>
            </a:r>
            <a:r>
              <a:rPr lang="en-US" sz="2400" dirty="0" err="1" smtClean="0"/>
              <a:t>Britanica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hlinkClick r:id="rId4"/>
              </a:rPr>
              <a:t>http://www.thiagomelo.mus.br/wp-content/uploads/2018/02/Partes-e-Manuten%C3%A7%C3%A3io-do-Violino-Wagner.pdf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www.superprof.com.br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63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2768" y="694944"/>
            <a:ext cx="550323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Agenda:</a:t>
            </a:r>
          </a:p>
          <a:p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Historia</a:t>
            </a:r>
            <a:r>
              <a:rPr lang="en-US" sz="2400" dirty="0" smtClean="0"/>
              <a:t> do </a:t>
            </a:r>
            <a:r>
              <a:rPr lang="en-US" sz="2400" dirty="0" err="1" smtClean="0"/>
              <a:t>violino</a:t>
            </a:r>
            <a:r>
              <a:rPr lang="en-US" sz="2400" dirty="0" smtClean="0"/>
              <a:t>: As </a:t>
            </a:r>
            <a:r>
              <a:rPr lang="en-US" sz="2400" dirty="0" err="1" smtClean="0"/>
              <a:t>origens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 err="1" smtClean="0"/>
              <a:t>partes</a:t>
            </a:r>
            <a:r>
              <a:rPr lang="en-US" sz="2400" dirty="0" smtClean="0"/>
              <a:t> do </a:t>
            </a:r>
            <a:r>
              <a:rPr lang="en-US" sz="2400" dirty="0" err="1" smtClean="0"/>
              <a:t>violino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prestigiada</a:t>
            </a:r>
            <a:r>
              <a:rPr lang="en-US" sz="2400" dirty="0" smtClean="0"/>
              <a:t> </a:t>
            </a:r>
            <a:r>
              <a:rPr lang="en-US" sz="2400" dirty="0" err="1" smtClean="0"/>
              <a:t>ascensão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Itália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 err="1" smtClean="0"/>
              <a:t>grandes</a:t>
            </a:r>
            <a:r>
              <a:rPr lang="en-US" sz="2400" dirty="0" smtClean="0"/>
              <a:t> </a:t>
            </a:r>
            <a:r>
              <a:rPr lang="en-US" sz="2400" dirty="0" err="1" smtClean="0"/>
              <a:t>composições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século</a:t>
            </a:r>
            <a:r>
              <a:rPr lang="en-US" sz="2400" dirty="0" smtClean="0"/>
              <a:t> XVII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 </a:t>
            </a:r>
            <a:r>
              <a:rPr lang="en-US" sz="2400" dirty="0" err="1" smtClean="0"/>
              <a:t>século</a:t>
            </a:r>
            <a:r>
              <a:rPr lang="en-US" sz="2400" dirty="0" smtClean="0"/>
              <a:t> XVII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historia</a:t>
            </a:r>
            <a:r>
              <a:rPr lang="en-US" sz="2400" dirty="0" smtClean="0"/>
              <a:t> </a:t>
            </a:r>
            <a:r>
              <a:rPr lang="en-US" sz="2400" dirty="0" err="1" smtClean="0"/>
              <a:t>contemporânea</a:t>
            </a:r>
            <a:r>
              <a:rPr lang="en-US" sz="2400" dirty="0" smtClean="0"/>
              <a:t> do Violino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Referências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23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392" y="694944"/>
            <a:ext cx="1103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origens</a:t>
            </a:r>
            <a:endParaRPr lang="en-US" sz="4000" dirty="0" smtClean="0"/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Vem</a:t>
            </a:r>
            <a:r>
              <a:rPr lang="en-US" sz="2000" dirty="0" smtClean="0"/>
              <a:t> de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trazidos</a:t>
            </a:r>
            <a:r>
              <a:rPr lang="en-US" sz="2000" dirty="0" smtClean="0"/>
              <a:t> do </a:t>
            </a:r>
            <a:r>
              <a:rPr lang="en-US" sz="2000" dirty="0" err="1" smtClean="0"/>
              <a:t>Leste</a:t>
            </a:r>
            <a:r>
              <a:rPr lang="en-US" sz="2000" dirty="0" smtClean="0"/>
              <a:t> da Europa do </a:t>
            </a:r>
            <a:r>
              <a:rPr lang="en-US" sz="2000" dirty="0" err="1" smtClean="0"/>
              <a:t>Imperio</a:t>
            </a:r>
            <a:r>
              <a:rPr lang="en-US" sz="2000" dirty="0" smtClean="0"/>
              <a:t> </a:t>
            </a:r>
            <a:r>
              <a:rPr lang="en-US" sz="2000" dirty="0" err="1" smtClean="0"/>
              <a:t>Bizantino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primeiros</a:t>
            </a:r>
            <a:r>
              <a:rPr lang="en-US" sz="2000" dirty="0" smtClean="0"/>
              <a:t> </a:t>
            </a:r>
            <a:r>
              <a:rPr lang="en-US" sz="2000" dirty="0" err="1" smtClean="0"/>
              <a:t>foram</a:t>
            </a:r>
            <a:r>
              <a:rPr lang="en-US" sz="2000" dirty="0" smtClean="0"/>
              <a:t> </a:t>
            </a:r>
            <a:r>
              <a:rPr lang="en-US" sz="2000" dirty="0" err="1" smtClean="0"/>
              <a:t>feitos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Itália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meados</a:t>
            </a:r>
            <a:r>
              <a:rPr lang="en-US" sz="2000" dirty="0" smtClean="0"/>
              <a:t> do </a:t>
            </a:r>
            <a:r>
              <a:rPr lang="en-US" sz="2000" dirty="0" err="1" smtClean="0"/>
              <a:t>fim</a:t>
            </a:r>
            <a:r>
              <a:rPr lang="en-US" sz="2000" dirty="0" smtClean="0"/>
              <a:t> do </a:t>
            </a:r>
            <a:r>
              <a:rPr lang="en-US" sz="2000" dirty="0" err="1" smtClean="0"/>
              <a:t>século</a:t>
            </a:r>
            <a:r>
              <a:rPr lang="en-US" sz="2000" dirty="0" smtClean="0"/>
              <a:t> XVI e </a:t>
            </a:r>
            <a:r>
              <a:rPr lang="en-US" sz="2000" dirty="0" err="1" smtClean="0"/>
              <a:t>inicio</a:t>
            </a:r>
            <a:r>
              <a:rPr lang="en-US" sz="2000" dirty="0" smtClean="0"/>
              <a:t> do XVII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É a </a:t>
            </a:r>
            <a:r>
              <a:rPr lang="en-US" sz="2000" dirty="0" err="1" smtClean="0"/>
              <a:t>evoluçao</a:t>
            </a:r>
            <a:r>
              <a:rPr lang="en-US" sz="2000" dirty="0" smtClean="0"/>
              <a:t> dos </a:t>
            </a:r>
            <a:r>
              <a:rPr lang="en-US" sz="2000" dirty="0" err="1" smtClean="0"/>
              <a:t>antecessores</a:t>
            </a:r>
            <a:r>
              <a:rPr lang="en-US" sz="2000" dirty="0" smtClean="0"/>
              <a:t> </a:t>
            </a:r>
            <a:r>
              <a:rPr lang="en-US" sz="2000" b="1" i="1" dirty="0" smtClean="0"/>
              <a:t>Rebec, Vielle, Lira da Braccio </a:t>
            </a:r>
            <a:r>
              <a:rPr lang="en-US" sz="2000" dirty="0" smtClean="0"/>
              <a:t>e do </a:t>
            </a:r>
            <a:r>
              <a:rPr lang="en-US" sz="2000" dirty="0" err="1" smtClean="0"/>
              <a:t>instrumento</a:t>
            </a:r>
            <a:r>
              <a:rPr lang="en-US" sz="2000" dirty="0" smtClean="0"/>
              <a:t> </a:t>
            </a:r>
            <a:r>
              <a:rPr lang="en-US" sz="2000" dirty="0" err="1" smtClean="0"/>
              <a:t>milenar</a:t>
            </a:r>
            <a:r>
              <a:rPr lang="en-US" sz="2000" dirty="0" smtClean="0"/>
              <a:t> Chines </a:t>
            </a:r>
            <a:r>
              <a:rPr lang="en-US" sz="2000" b="1" i="1" dirty="0" smtClean="0"/>
              <a:t>Erhu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criação</a:t>
            </a:r>
            <a:r>
              <a:rPr lang="en-US" sz="2000" dirty="0" smtClean="0"/>
              <a:t> é </a:t>
            </a:r>
            <a:r>
              <a:rPr lang="en-US" sz="2000" dirty="0" err="1" smtClean="0"/>
              <a:t>atribuida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Italiano</a:t>
            </a:r>
            <a:r>
              <a:rPr lang="en-US" sz="2000" dirty="0" smtClean="0"/>
              <a:t> </a:t>
            </a:r>
            <a:r>
              <a:rPr lang="en-US" sz="2000" dirty="0" err="1" smtClean="0"/>
              <a:t>Gasparo</a:t>
            </a:r>
            <a:r>
              <a:rPr lang="en-US" sz="2000" dirty="0" smtClean="0"/>
              <a:t> de </a:t>
            </a:r>
            <a:r>
              <a:rPr lang="en-US" sz="2000" dirty="0" err="1" smtClean="0"/>
              <a:t>Salo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3"/>
            <a:r>
              <a:rPr lang="en-US" sz="1200" dirty="0" smtClean="0"/>
              <a:t>(</a:t>
            </a:r>
            <a:r>
              <a:rPr lang="pt-BR" sz="1200" b="1" dirty="0" err="1"/>
              <a:t>Gasparo</a:t>
            </a:r>
            <a:r>
              <a:rPr lang="pt-BR" sz="1200" b="1" dirty="0"/>
              <a:t> da </a:t>
            </a:r>
            <a:r>
              <a:rPr lang="pt-BR" sz="1200" b="1" dirty="0" err="1"/>
              <a:t>Salò</a:t>
            </a:r>
            <a:r>
              <a:rPr lang="pt-BR" sz="1200" dirty="0"/>
              <a:t> (</a:t>
            </a:r>
            <a:r>
              <a:rPr lang="pt-BR" sz="1200" dirty="0" err="1">
                <a:hlinkClick r:id="rId3" tooltip="Salò"/>
              </a:rPr>
              <a:t>Salò</a:t>
            </a:r>
            <a:r>
              <a:rPr lang="pt-BR" sz="1200" dirty="0"/>
              <a:t>, </a:t>
            </a:r>
            <a:r>
              <a:rPr lang="pt-BR" sz="1200" dirty="0">
                <a:hlinkClick r:id="rId4" tooltip="Itália"/>
              </a:rPr>
              <a:t>Itália</a:t>
            </a:r>
            <a:r>
              <a:rPr lang="pt-BR" sz="1200" dirty="0"/>
              <a:t>, </a:t>
            </a:r>
            <a:r>
              <a:rPr lang="pt-BR" sz="1200" dirty="0">
                <a:hlinkClick r:id="rId5" tooltip="20 de maio"/>
              </a:rPr>
              <a:t>20 de maio</a:t>
            </a:r>
            <a:r>
              <a:rPr lang="pt-BR" sz="1200" dirty="0"/>
              <a:t> de </a:t>
            </a:r>
            <a:r>
              <a:rPr lang="pt-BR" sz="1200" dirty="0">
                <a:hlinkClick r:id="rId6" tooltip="1540"/>
              </a:rPr>
              <a:t>1540</a:t>
            </a:r>
            <a:r>
              <a:rPr lang="pt-BR" sz="1200" dirty="0"/>
              <a:t> — </a:t>
            </a:r>
            <a:r>
              <a:rPr lang="pt-BR" sz="1200" dirty="0">
                <a:hlinkClick r:id="rId7" tooltip="14 de abril"/>
              </a:rPr>
              <a:t>14 de abril</a:t>
            </a:r>
            <a:r>
              <a:rPr lang="pt-BR" sz="1200" dirty="0"/>
              <a:t> de </a:t>
            </a:r>
            <a:r>
              <a:rPr lang="pt-BR" sz="1200" dirty="0">
                <a:hlinkClick r:id="rId8" tooltip="1609"/>
              </a:rPr>
              <a:t>1609</a:t>
            </a:r>
            <a:r>
              <a:rPr lang="pt-BR" sz="1200" dirty="0"/>
              <a:t>), também conhecido como de </a:t>
            </a:r>
            <a:r>
              <a:rPr lang="pt-BR" sz="1200" b="1" dirty="0" err="1"/>
              <a:t>Gasparo</a:t>
            </a:r>
            <a:r>
              <a:rPr lang="pt-BR" sz="1200" b="1" dirty="0"/>
              <a:t> </a:t>
            </a:r>
            <a:r>
              <a:rPr lang="pt-BR" sz="1200" b="1" dirty="0" err="1"/>
              <a:t>di</a:t>
            </a:r>
            <a:r>
              <a:rPr lang="pt-BR" sz="1200" b="1" dirty="0"/>
              <a:t> </a:t>
            </a:r>
            <a:r>
              <a:rPr lang="pt-BR" sz="1200" b="1" dirty="0" err="1"/>
              <a:t>Bertolotti</a:t>
            </a:r>
            <a:r>
              <a:rPr lang="pt-BR" sz="1200" dirty="0"/>
              <a:t>, foi um dos primeiros </a:t>
            </a:r>
            <a:r>
              <a:rPr lang="pt-BR" sz="1200" i="1" dirty="0" err="1">
                <a:hlinkClick r:id="rId9" tooltip="Luthier"/>
              </a:rPr>
              <a:t>luthiers</a:t>
            </a:r>
            <a:r>
              <a:rPr lang="pt-BR" sz="1200" dirty="0"/>
              <a:t> que se tem menções. Cerca de 90 documentos e 60 instrumentos ainda existem. </a:t>
            </a:r>
            <a:endParaRPr lang="pt-BR" sz="1200" dirty="0" smtClean="0"/>
          </a:p>
          <a:p>
            <a:pPr lvl="3"/>
            <a:r>
              <a:rPr lang="pt-BR" sz="1200" dirty="0" smtClean="0"/>
              <a:t>Ele </a:t>
            </a:r>
            <a:r>
              <a:rPr lang="pt-BR" sz="1200" dirty="0"/>
              <a:t>nasceu na vila de </a:t>
            </a:r>
            <a:r>
              <a:rPr lang="pt-BR" sz="1200" dirty="0" err="1">
                <a:hlinkClick r:id="rId3" tooltip="Salò"/>
              </a:rPr>
              <a:t>Salò</a:t>
            </a:r>
            <a:r>
              <a:rPr lang="pt-BR" sz="1200" dirty="0"/>
              <a:t>, </a:t>
            </a:r>
            <a:r>
              <a:rPr lang="pt-BR" sz="1200" dirty="0">
                <a:hlinkClick r:id="rId10" tooltip="Lago de Garda"/>
              </a:rPr>
              <a:t>Lago de </a:t>
            </a:r>
            <a:r>
              <a:rPr lang="pt-BR" sz="1200" dirty="0" err="1">
                <a:hlinkClick r:id="rId10" tooltip="Lago de Garda"/>
              </a:rPr>
              <a:t>Garda</a:t>
            </a:r>
            <a:r>
              <a:rPr lang="pt-BR" sz="1200" dirty="0"/>
              <a:t>, </a:t>
            </a:r>
            <a:r>
              <a:rPr lang="pt-BR" sz="1200" dirty="0" smtClean="0">
                <a:hlinkClick r:id="rId4" tooltip="Itália"/>
              </a:rPr>
              <a:t>Itália</a:t>
            </a:r>
            <a:r>
              <a:rPr lang="pt-BR" sz="1200" dirty="0" smtClean="0"/>
              <a:t>)</a:t>
            </a:r>
            <a:endParaRPr lang="en-US" sz="12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68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1036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origens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Rebec</a:t>
            </a:r>
          </a:p>
          <a:p>
            <a:r>
              <a:rPr lang="pt-BR" sz="2000" dirty="0" err="1" smtClean="0"/>
              <a:t>Rebec</a:t>
            </a:r>
            <a:r>
              <a:rPr lang="pt-BR" sz="2000" dirty="0" smtClean="0"/>
              <a:t>, instrumento musical de cordas curvado da música europeia medieval e do início da Renascença. Foi originalmente chamado de </a:t>
            </a:r>
            <a:r>
              <a:rPr lang="pt-BR" sz="2000" dirty="0" err="1" smtClean="0"/>
              <a:t>rubebe</a:t>
            </a:r>
            <a:r>
              <a:rPr lang="pt-BR" sz="2000" dirty="0" smtClean="0"/>
              <a:t>, desenvolvido por volta do século 11 a partir de um </a:t>
            </a:r>
            <a:r>
              <a:rPr lang="pt-BR" sz="2000" dirty="0" err="1" smtClean="0"/>
              <a:t>rabab</a:t>
            </a:r>
            <a:r>
              <a:rPr lang="pt-BR" sz="2000" dirty="0" smtClean="0"/>
              <a:t> árabe semelhante, e foi levado para a Espanha com a cultura muçulmana.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20" y="3640229"/>
            <a:ext cx="79533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10368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Origens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Vielle</a:t>
            </a:r>
          </a:p>
          <a:p>
            <a:r>
              <a:rPr lang="pt-BR" sz="2000" dirty="0" smtClean="0"/>
              <a:t>A viela (do francês </a:t>
            </a:r>
            <a:r>
              <a:rPr lang="pt-BR" sz="2000" dirty="0" err="1" smtClean="0"/>
              <a:t>vielle</a:t>
            </a:r>
            <a:r>
              <a:rPr lang="pt-BR" sz="2000" dirty="0" smtClean="0"/>
              <a:t>) é um instrumento musical medieval de cordas friccionadas, antecessor do violino e similar à lira da </a:t>
            </a:r>
            <a:r>
              <a:rPr lang="pt-BR" sz="2000" dirty="0" err="1" smtClean="0"/>
              <a:t>braccio</a:t>
            </a:r>
            <a:r>
              <a:rPr lang="pt-BR" sz="2000" dirty="0" smtClean="0"/>
              <a:t>. Surgiu na Europa, no século X, possivelmente como uma derivação da lira bizantina, que, por sua vez, era uma versão do </a:t>
            </a:r>
            <a:r>
              <a:rPr lang="pt-BR" sz="2000" dirty="0" err="1" smtClean="0"/>
              <a:t>rabāb</a:t>
            </a:r>
            <a:r>
              <a:rPr lang="pt-BR" sz="2000" dirty="0" smtClean="0"/>
              <a:t> árabe. As vielas medievais variavam em tamanho e forma. Geralmente tinham as cravelhas de ajuste na frente ou atrás, com três a cinco cordas afinadas em quintas (dó-sol-ré etc.). O corpo do instrumento era frequentemente cinturado.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86" y="3961638"/>
            <a:ext cx="3419475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48" y="3961638"/>
            <a:ext cx="1965960" cy="25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103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Origens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Lira da Braccio </a:t>
            </a:r>
          </a:p>
          <a:p>
            <a:r>
              <a:rPr lang="pt-BR" sz="2000" dirty="0" smtClean="0"/>
              <a:t>A lira da </a:t>
            </a:r>
            <a:r>
              <a:rPr lang="pt-BR" sz="2000" dirty="0" err="1" smtClean="0"/>
              <a:t>braccio</a:t>
            </a:r>
            <a:r>
              <a:rPr lang="pt-BR" sz="2000" dirty="0" smtClean="0"/>
              <a:t> foi citada pela primeira vez em 1533 por Giovanni Maria </a:t>
            </a:r>
          </a:p>
          <a:p>
            <a:r>
              <a:rPr lang="pt-BR" sz="2000" dirty="0" err="1" smtClean="0"/>
              <a:t>Lanfranco</a:t>
            </a:r>
            <a:r>
              <a:rPr lang="pt-BR" sz="2000" dirty="0" smtClean="0"/>
              <a:t> (usando o termo "lira de sete cordas"). A Lira foi concebida para </a:t>
            </a:r>
          </a:p>
          <a:p>
            <a:r>
              <a:rPr lang="pt-BR" sz="2000" dirty="0" smtClean="0"/>
              <a:t>acompanhar versos cantados por poetas humanistas, como Petrarca do </a:t>
            </a:r>
          </a:p>
          <a:p>
            <a:r>
              <a:rPr lang="pt-BR" sz="2000" dirty="0" smtClean="0"/>
              <a:t>século 14 e seus imitadores posteriores, e era popular nas </a:t>
            </a:r>
            <a:r>
              <a:rPr lang="pt-BR" sz="2000" dirty="0" err="1" smtClean="0"/>
              <a:t>cidades-estado</a:t>
            </a:r>
            <a:r>
              <a:rPr lang="pt-BR" sz="2000" dirty="0" smtClean="0"/>
              <a:t> do </a:t>
            </a:r>
          </a:p>
          <a:p>
            <a:r>
              <a:rPr lang="pt-BR" sz="2000" dirty="0" smtClean="0"/>
              <a:t>norte da Itália, como Florença, Ferrara, Mântua, Veneza e assim por diante. </a:t>
            </a:r>
          </a:p>
          <a:p>
            <a:r>
              <a:rPr lang="pt-BR" sz="2000" dirty="0" smtClean="0"/>
              <a:t>Nessa função, a Lira gozou de um prestígio entre os instrumentos que jamais</a:t>
            </a:r>
          </a:p>
          <a:p>
            <a:r>
              <a:rPr lang="pt-BR" sz="2000" dirty="0" smtClean="0"/>
              <a:t>voltaria a alcançar. Entre seus expoentes na época estavam vários grandes </a:t>
            </a:r>
          </a:p>
          <a:p>
            <a:r>
              <a:rPr lang="pt-BR" sz="2000" dirty="0" smtClean="0"/>
              <a:t>pintores, notadamente Leonardo da Vinci, que, de acordo com Emmanuel </a:t>
            </a:r>
          </a:p>
          <a:p>
            <a:r>
              <a:rPr lang="pt-BR" sz="2000" dirty="0" err="1" smtClean="0"/>
              <a:t>Winternitz</a:t>
            </a:r>
            <a:r>
              <a:rPr lang="pt-BR" sz="2000" dirty="0" smtClean="0"/>
              <a:t>, era amplamente considerado o decano entre os performers </a:t>
            </a:r>
          </a:p>
          <a:p>
            <a:r>
              <a:rPr lang="pt-BR" sz="2000" dirty="0" smtClean="0"/>
              <a:t>da Lira.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55" y="283464"/>
            <a:ext cx="2004678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103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Origens</a:t>
            </a:r>
            <a:endParaRPr lang="en-US" sz="4000" dirty="0" smtClean="0"/>
          </a:p>
          <a:p>
            <a:r>
              <a:rPr lang="en-US" sz="4000" dirty="0" smtClean="0"/>
              <a:t>	</a:t>
            </a:r>
          </a:p>
          <a:p>
            <a:r>
              <a:rPr lang="en-US" sz="4000" dirty="0" smtClean="0"/>
              <a:t>Erhu</a:t>
            </a:r>
          </a:p>
          <a:p>
            <a:r>
              <a:rPr lang="pt-BR" sz="2000" dirty="0" smtClean="0"/>
              <a:t>O </a:t>
            </a:r>
            <a:r>
              <a:rPr lang="pt-BR" sz="2000" dirty="0" err="1" smtClean="0"/>
              <a:t>erhu</a:t>
            </a:r>
            <a:r>
              <a:rPr lang="pt-BR" sz="2000" dirty="0" smtClean="0"/>
              <a:t> é um instrumento musical originário da China. Dotado de duas cordas, </a:t>
            </a:r>
          </a:p>
          <a:p>
            <a:r>
              <a:rPr lang="pt-BR" sz="2000" dirty="0" smtClean="0"/>
              <a:t>é tocado com um arco que, preferencialmente, deve ser feito de crina de cavalo, </a:t>
            </a:r>
          </a:p>
          <a:p>
            <a:r>
              <a:rPr lang="pt-BR" sz="2000" dirty="0" smtClean="0"/>
              <a:t>tal como os arcos de violinos, embora também haja arcos feitos de material </a:t>
            </a:r>
          </a:p>
          <a:p>
            <a:r>
              <a:rPr lang="pt-BR" sz="2000" dirty="0" smtClean="0"/>
              <a:t>sintético. É também chamado de violino chinês, embora tenha aparecido muito </a:t>
            </a:r>
          </a:p>
          <a:p>
            <a:r>
              <a:rPr lang="pt-BR" sz="2000" dirty="0" smtClean="0"/>
              <a:t>tempo antes do violino. O instrumento é um dos mais conhecidos da China.</a:t>
            </a:r>
          </a:p>
          <a:p>
            <a:r>
              <a:rPr lang="pt-BR" sz="2000" dirty="0" smtClean="0"/>
              <a:t>A origem do </a:t>
            </a:r>
            <a:r>
              <a:rPr lang="pt-BR" sz="2000" dirty="0" err="1" smtClean="0"/>
              <a:t>erhu</a:t>
            </a:r>
            <a:r>
              <a:rPr lang="pt-BR" sz="2000" dirty="0" smtClean="0"/>
              <a:t> pode remontar a Dinastia Tang, entre os séculos VII e X. </a:t>
            </a:r>
          </a:p>
          <a:p>
            <a:r>
              <a:rPr lang="pt-BR" sz="2000" dirty="0" smtClean="0"/>
              <a:t>Naquela época o </a:t>
            </a:r>
            <a:r>
              <a:rPr lang="pt-BR" sz="2000" dirty="0" err="1" smtClean="0"/>
              <a:t>erhu</a:t>
            </a:r>
            <a:r>
              <a:rPr lang="pt-BR" sz="2000" dirty="0" smtClean="0"/>
              <a:t> era um instrumento popular nas minorias étnicas do </a:t>
            </a:r>
          </a:p>
          <a:p>
            <a:r>
              <a:rPr lang="pt-BR" sz="2000" dirty="0" smtClean="0"/>
              <a:t>noroeste da China. Durante mais de mil anos, o </a:t>
            </a:r>
            <a:r>
              <a:rPr lang="pt-BR" sz="2000" dirty="0" err="1" smtClean="0"/>
              <a:t>erhu</a:t>
            </a:r>
            <a:r>
              <a:rPr lang="pt-BR" sz="2000" dirty="0" smtClean="0"/>
              <a:t> foi usado para fazer o </a:t>
            </a:r>
          </a:p>
          <a:p>
            <a:r>
              <a:rPr lang="pt-BR" sz="2000" dirty="0" smtClean="0"/>
              <a:t>acompanhamento das óperas tradicionais.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394" y="360997"/>
            <a:ext cx="2087719" cy="4137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94" y="4498848"/>
            <a:ext cx="2087719" cy="5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103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</a:t>
            </a:r>
            <a:r>
              <a:rPr lang="en-US" sz="4000" dirty="0" err="1" smtClean="0"/>
              <a:t>Partes</a:t>
            </a:r>
            <a:endParaRPr lang="en-US" sz="4000" dirty="0" smtClean="0"/>
          </a:p>
          <a:p>
            <a:r>
              <a:rPr lang="en-US" sz="4000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56" y="1324260"/>
            <a:ext cx="3992274" cy="498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138" y="1324260"/>
            <a:ext cx="4899686" cy="1461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138" y="2647699"/>
            <a:ext cx="3567113" cy="1984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759" y="4620925"/>
            <a:ext cx="6166269" cy="16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248" y="557784"/>
            <a:ext cx="1103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dirty="0" err="1" smtClean="0"/>
              <a:t>prestigiada</a:t>
            </a:r>
            <a:r>
              <a:rPr lang="en-US" sz="4000" dirty="0" smtClean="0"/>
              <a:t> </a:t>
            </a:r>
            <a:r>
              <a:rPr lang="en-US" sz="4000" dirty="0" err="1" smtClean="0"/>
              <a:t>ascensão</a:t>
            </a:r>
            <a:r>
              <a:rPr lang="en-US" sz="4000" dirty="0" smtClean="0"/>
              <a:t> </a:t>
            </a:r>
            <a:r>
              <a:rPr lang="en-US" sz="4000" dirty="0" err="1" smtClean="0"/>
              <a:t>na</a:t>
            </a:r>
            <a:r>
              <a:rPr lang="en-US" sz="4000" dirty="0" smtClean="0"/>
              <a:t> </a:t>
            </a:r>
            <a:r>
              <a:rPr lang="en-US" sz="4000" dirty="0" err="1" smtClean="0"/>
              <a:t>Itália</a:t>
            </a:r>
            <a:endParaRPr lang="en-US" sz="4000" dirty="0" smtClean="0"/>
          </a:p>
          <a:p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instrumento final é feito por um </a:t>
            </a:r>
            <a:r>
              <a:rPr lang="pt-BR" sz="2000" dirty="0" err="1" smtClean="0"/>
              <a:t>luthier</a:t>
            </a:r>
            <a:r>
              <a:rPr lang="pt-BR" sz="2000" dirty="0" smtClean="0"/>
              <a:t> em Cremona, no norte da Itália, do estúdio de Andrea </a:t>
            </a:r>
            <a:r>
              <a:rPr lang="pt-BR" sz="2000" dirty="0" err="1" smtClean="0"/>
              <a:t>Amati</a:t>
            </a:r>
            <a:r>
              <a:rPr lang="pt-BR" sz="2000" dirty="0" smtClean="0"/>
              <a:t>. Sua forma não mudará depois de um século.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primeiro violino real data de 1564. Foi ordenado por Catarina de Médici para seu filho Carlos IX.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 instrumento é então classificado como um instrumento da corte real,  enquanto, anteriormente, era usado apenas em festivais populares.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É necessário esperar mais de um século após a ordem real, para que Antonio </a:t>
            </a:r>
            <a:r>
              <a:rPr lang="pt-BR" sz="2000" dirty="0" err="1"/>
              <a:t>Girolamo</a:t>
            </a:r>
            <a:r>
              <a:rPr lang="pt-BR" sz="2000" dirty="0"/>
              <a:t> </a:t>
            </a:r>
            <a:r>
              <a:rPr lang="pt-BR" sz="2000" dirty="0" err="1"/>
              <a:t>Stradivari</a:t>
            </a:r>
            <a:r>
              <a:rPr lang="pt-BR" sz="2000" dirty="0"/>
              <a:t>, conhecido por "</a:t>
            </a:r>
            <a:r>
              <a:rPr lang="pt-BR" sz="2000" dirty="0" err="1"/>
              <a:t>Stradivarius</a:t>
            </a:r>
            <a:r>
              <a:rPr lang="pt-BR" sz="2000" dirty="0"/>
              <a:t>", fizesse melhorias no violino</a:t>
            </a:r>
            <a:r>
              <a:rPr lang="pt-B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 err="1" smtClean="0"/>
              <a:t>Stradivarius</a:t>
            </a:r>
            <a:r>
              <a:rPr lang="pt-BR" sz="2000" dirty="0" smtClean="0"/>
              <a:t> se tornou uma verdadeira lenda no mundo da música.</a:t>
            </a:r>
            <a:endParaRPr lang="en-US" sz="2000" dirty="0" smtClean="0"/>
          </a:p>
          <a:p>
            <a:r>
              <a:rPr lang="en-US" sz="4000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3144" y="6190488"/>
            <a:ext cx="215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Regencia Orquestral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32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1022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Salles, Nicolau</dc:creator>
  <cp:lastModifiedBy>Salles, Nicolau</cp:lastModifiedBy>
  <cp:revision>39</cp:revision>
  <dcterms:created xsi:type="dcterms:W3CDTF">2021-09-05T18:04:42Z</dcterms:created>
  <dcterms:modified xsi:type="dcterms:W3CDTF">2021-09-14T13:27:05Z</dcterms:modified>
</cp:coreProperties>
</file>